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0"/>
  </p:notesMasterIdLst>
  <p:handoutMasterIdLst>
    <p:handoutMasterId r:id="rId31"/>
  </p:handoutMasterIdLst>
  <p:sldIdLst>
    <p:sldId id="265" r:id="rId2"/>
    <p:sldId id="354" r:id="rId3"/>
    <p:sldId id="412" r:id="rId4"/>
    <p:sldId id="413" r:id="rId5"/>
    <p:sldId id="414" r:id="rId6"/>
    <p:sldId id="415" r:id="rId7"/>
    <p:sldId id="416" r:id="rId8"/>
    <p:sldId id="417" r:id="rId9"/>
    <p:sldId id="418" r:id="rId10"/>
    <p:sldId id="419" r:id="rId11"/>
    <p:sldId id="420" r:id="rId12"/>
    <p:sldId id="421" r:id="rId13"/>
    <p:sldId id="422" r:id="rId14"/>
    <p:sldId id="423" r:id="rId15"/>
    <p:sldId id="424" r:id="rId16"/>
    <p:sldId id="425" r:id="rId17"/>
    <p:sldId id="426" r:id="rId18"/>
    <p:sldId id="427" r:id="rId19"/>
    <p:sldId id="428" r:id="rId20"/>
    <p:sldId id="429" r:id="rId21"/>
    <p:sldId id="430" r:id="rId22"/>
    <p:sldId id="431" r:id="rId23"/>
    <p:sldId id="432" r:id="rId24"/>
    <p:sldId id="433" r:id="rId25"/>
    <p:sldId id="434" r:id="rId26"/>
    <p:sldId id="435" r:id="rId27"/>
    <p:sldId id="436" r:id="rId28"/>
    <p:sldId id="29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327EC4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51" autoAdjust="0"/>
    <p:restoredTop sz="94291" autoAdjust="0"/>
  </p:normalViewPr>
  <p:slideViewPr>
    <p:cSldViewPr snapToGrid="0" showGuides="1">
      <p:cViewPr varScale="1">
        <p:scale>
          <a:sx n="83" d="100"/>
          <a:sy n="83" d="100"/>
        </p:scale>
        <p:origin x="754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 lnSpcReduction="10000"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SYSTEMIC (II) TREATMENT FOR METASTATIC DISEASE &amp; SUPPORTIVE CARE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86C44B-FA40-4C0A-91B3-199124BA4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96E54E8-30E9-4418-A6C6-A4744B8231E7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44E1D1-9907-48CA-8745-ADFD67FE8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ENDOCRINE THEPAPY</a:t>
            </a:r>
            <a:endParaRPr lang="en-MY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F82AA-ABF2-4AD0-B9F1-2ABA926B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7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Endocrine therapy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5194905"/>
          </a:xfrm>
        </p:spPr>
        <p:txBody>
          <a:bodyPr>
            <a:normAutofit/>
          </a:bodyPr>
          <a:lstStyle/>
          <a:p>
            <a:r>
              <a:rPr lang="en-US" dirty="0"/>
              <a:t>Endocrine therapy is the preferred option for hormone receptor-positive MBC, even in the presence of visceral disease, unless there is visceral crisis or concern/proof of endocrine resistance.</a:t>
            </a:r>
            <a:r>
              <a:rPr lang="en-US" baseline="30000" dirty="0"/>
              <a:t>63</a:t>
            </a:r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6C202C-15D9-480F-8AD8-A3C17EAF6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850" y="2960009"/>
            <a:ext cx="8474299" cy="321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97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Endocrine therapy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5194905"/>
          </a:xfrm>
        </p:spPr>
        <p:txBody>
          <a:bodyPr>
            <a:normAutofit/>
          </a:bodyPr>
          <a:lstStyle/>
          <a:p>
            <a:r>
              <a:rPr lang="en-US" sz="3200" dirty="0"/>
              <a:t>The choice of endocrine therapy depends on: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menopausal status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 err="1"/>
              <a:t>denovo</a:t>
            </a:r>
            <a:r>
              <a:rPr lang="en-US" dirty="0"/>
              <a:t> or relapse presentation at diagnosis of MBC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the type &amp; duration of the therapy in the adjuvant setting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interval between the end of adjuvant ET &amp; the onset of metastatic disease</a:t>
            </a:r>
            <a:endParaRPr lang="en-MY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1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Endocrine therapy - monotherapy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5194905"/>
          </a:xfrm>
        </p:spPr>
        <p:txBody>
          <a:bodyPr>
            <a:normAutofit/>
          </a:bodyPr>
          <a:lstStyle/>
          <a:p>
            <a:r>
              <a:rPr lang="en-US" sz="2400" dirty="0"/>
              <a:t>Endocrine therapy can be used as monotherapy or in combination with a novel agent.</a:t>
            </a:r>
          </a:p>
          <a:p>
            <a:r>
              <a:rPr lang="en-US" sz="2400" dirty="0"/>
              <a:t>The options of monotherapy in MBC include: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000" dirty="0"/>
              <a:t>selective estrogen receptor modulator (tamoxifen)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000" dirty="0"/>
              <a:t>third generation aromatase inhibitors/AIs (</a:t>
            </a:r>
            <a:r>
              <a:rPr lang="en-US" sz="2000" dirty="0" err="1"/>
              <a:t>anastrazole</a:t>
            </a:r>
            <a:r>
              <a:rPr lang="en-US" sz="2000" dirty="0"/>
              <a:t>, letrozole, exemestane)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000" dirty="0"/>
              <a:t>selective estrogen receptor degrader/SERD (</a:t>
            </a:r>
            <a:r>
              <a:rPr lang="en-US" sz="2000" dirty="0" err="1"/>
              <a:t>fulvestrant</a:t>
            </a:r>
            <a:r>
              <a:rPr lang="en-US" sz="2000" dirty="0"/>
              <a:t>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120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400" b="0" i="0" u="none" strike="noStrike" baseline="0" dirty="0"/>
              <a:t>90. Robertson JFR, et al. Fulvestrant 500 mg versus </a:t>
            </a:r>
            <a:r>
              <a:rPr lang="en-US" sz="1400" b="0" i="0" u="none" strike="noStrike" baseline="0" dirty="0"/>
              <a:t>anastrozole 1 mg for hormone receptor-positive advanced breast cancer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0" i="0" u="none" strike="noStrike" baseline="0" dirty="0"/>
              <a:t>      (FALCON): an international, </a:t>
            </a:r>
            <a:r>
              <a:rPr lang="en-US" sz="1400" b="0" i="0" u="none" strike="noStrike" baseline="0" dirty="0" err="1"/>
              <a:t>randomised</a:t>
            </a:r>
            <a:r>
              <a:rPr lang="en-US" sz="1400" b="0" i="0" u="none" strike="noStrike" baseline="0" dirty="0"/>
              <a:t>, double-blind, phase 3 trial. Lancet. </a:t>
            </a:r>
            <a:r>
              <a:rPr lang="en-MY" sz="1400" b="0" i="0" u="none" strike="noStrike" baseline="0" dirty="0"/>
              <a:t>2016;388(10063):2997-3005</a:t>
            </a:r>
            <a:endParaRPr lang="en-MY" sz="14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8171CDE-F3CC-4B88-920C-D8499FD59CD5}"/>
              </a:ext>
            </a:extLst>
          </p:cNvPr>
          <p:cNvSpPr/>
          <p:nvPr/>
        </p:nvSpPr>
        <p:spPr>
          <a:xfrm>
            <a:off x="1052944" y="4603631"/>
            <a:ext cx="6033655" cy="117833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The FALCON study showed an improvement in PFS in the </a:t>
            </a:r>
            <a:r>
              <a:rPr lang="en-US" sz="2000" dirty="0" err="1"/>
              <a:t>fulvestrant</a:t>
            </a:r>
            <a:r>
              <a:rPr lang="en-US" sz="2000" dirty="0"/>
              <a:t> group vs </a:t>
            </a:r>
            <a:r>
              <a:rPr lang="en-US" sz="2000" dirty="0" err="1"/>
              <a:t>anastrazole</a:t>
            </a:r>
            <a:r>
              <a:rPr lang="en-US" sz="2000" dirty="0"/>
              <a:t> group (HR=0.797, 95% CI 0.637 to 0.999).</a:t>
            </a:r>
            <a:r>
              <a:rPr lang="en-US" sz="2000" baseline="30000" dirty="0"/>
              <a:t>90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3C7EFC0-E865-4DC4-8E8D-C66468B4D3E5}"/>
              </a:ext>
            </a:extLst>
          </p:cNvPr>
          <p:cNvSpPr/>
          <p:nvPr/>
        </p:nvSpPr>
        <p:spPr>
          <a:xfrm>
            <a:off x="2995373" y="3979145"/>
            <a:ext cx="523875" cy="484450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8B4EC8-99CB-4267-8534-BD30AD14C64E}"/>
              </a:ext>
            </a:extLst>
          </p:cNvPr>
          <p:cNvSpPr/>
          <p:nvPr/>
        </p:nvSpPr>
        <p:spPr>
          <a:xfrm>
            <a:off x="7988008" y="2224873"/>
            <a:ext cx="1931846" cy="933450"/>
          </a:xfrm>
          <a:prstGeom prst="ellipse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2000" dirty="0"/>
              <a:t>Commonly used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BF3F5637-697D-44AC-8FAF-7A17C54078BE}"/>
              </a:ext>
            </a:extLst>
          </p:cNvPr>
          <p:cNvSpPr/>
          <p:nvPr/>
        </p:nvSpPr>
        <p:spPr>
          <a:xfrm rot="15683470">
            <a:off x="7339412" y="2562531"/>
            <a:ext cx="523875" cy="655828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62B5A8B-7770-4990-A261-6C600AE2085D}"/>
              </a:ext>
            </a:extLst>
          </p:cNvPr>
          <p:cNvSpPr/>
          <p:nvPr/>
        </p:nvSpPr>
        <p:spPr>
          <a:xfrm>
            <a:off x="9027864" y="3487171"/>
            <a:ext cx="2562225" cy="1754221"/>
          </a:xfrm>
          <a:prstGeom prst="ellipse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2000" dirty="0"/>
              <a:t>Superiority of AIs have been highlighted in previous CPG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8AFF11BD-9AB2-4183-95C5-B02A80461767}"/>
              </a:ext>
            </a:extLst>
          </p:cNvPr>
          <p:cNvSpPr/>
          <p:nvPr/>
        </p:nvSpPr>
        <p:spPr>
          <a:xfrm rot="17897417">
            <a:off x="8224643" y="3344404"/>
            <a:ext cx="523875" cy="1077127"/>
          </a:xfrm>
          <a:prstGeom prst="downArrow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20399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Endocrine therapy - combination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73392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The options of combination treatment include the pairing of an endocrine agent with: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200" dirty="0"/>
              <a:t>CDK 4/6 inhibitor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200" dirty="0"/>
              <a:t>mTOR inhibitor</a:t>
            </a:r>
          </a:p>
          <a:p>
            <a:r>
              <a:rPr lang="en-US" sz="2600" dirty="0"/>
              <a:t>Improvement in PFS is seen in the combination treatment of CDK 4/6 inhibitor, both in the pre- &amp; post-menopausal population.</a:t>
            </a:r>
          </a:p>
          <a:p>
            <a:r>
              <a:rPr lang="en-US" sz="2600" dirty="0"/>
              <a:t>Post-menopausal population: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200" dirty="0"/>
              <a:t>PALOMA-2 study showed median PFS was 24.8 months in the </a:t>
            </a:r>
            <a:r>
              <a:rPr lang="en-US" sz="2200" dirty="0" err="1"/>
              <a:t>palbociclib</a:t>
            </a:r>
            <a:r>
              <a:rPr lang="en-US" sz="2200" dirty="0"/>
              <a:t>-letrozole group vs 14.5 months in the placebo-letrozole group (HR=0.58, 95% CI 0.46 to 0.72).</a:t>
            </a:r>
            <a:r>
              <a:rPr lang="en-US" sz="2200" baseline="30000" dirty="0"/>
              <a:t>91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200" dirty="0"/>
              <a:t>MONALEESA-2 trial showed median PFS of 25.3 months in the </a:t>
            </a:r>
            <a:r>
              <a:rPr lang="en-US" sz="2200" dirty="0" err="1"/>
              <a:t>ribociclib</a:t>
            </a:r>
            <a:r>
              <a:rPr lang="en-US" sz="2200" dirty="0"/>
              <a:t>-letrozole group vs 16.0 months in the placebo-letrozole group (HR=0.568, 95% CI 0.457 to 0.704).</a:t>
            </a:r>
            <a:r>
              <a:rPr lang="en-US" sz="2200" baseline="30000" dirty="0"/>
              <a:t>92</a:t>
            </a:r>
          </a:p>
          <a:p>
            <a:pPr marL="0" indent="0">
              <a:buNone/>
            </a:pPr>
            <a:endParaRPr lang="en-MY" sz="220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b="0" i="0" u="none" strike="noStrike" baseline="0" dirty="0"/>
              <a:t>91. Finn RS, et al. Palbociclib and Letrozole in Advanced Breast Cancer. N Engl J Med. 2016;375(20):1925-36.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b="0" i="0" u="none" strike="noStrike" baseline="0" dirty="0"/>
              <a:t>92. Hortobagyi GN, et al. Updated results from MONALEESA-2, a phase III trial of first-line ribociclib plus letrozole versus placebo plus  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dirty="0"/>
              <a:t>       </a:t>
            </a:r>
            <a:r>
              <a:rPr lang="de-DE" sz="1500" b="0" i="0" u="none" strike="noStrike" baseline="0" dirty="0"/>
              <a:t>letrozole in hormone receptor-positive, HER2-negative advanced breast cancer. Ann Oncol. 2018;29(7):1541-7</a:t>
            </a:r>
            <a:r>
              <a:rPr lang="en-US" sz="1500" b="0" i="0" u="none" strike="noStrike" baseline="0" dirty="0"/>
              <a:t>er(FALCON): an    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       </a:t>
            </a:r>
            <a:r>
              <a:rPr lang="en-US" sz="1500" b="0" i="0" u="none" strike="noStrike" baseline="0" dirty="0"/>
              <a:t>international, </a:t>
            </a:r>
            <a:r>
              <a:rPr lang="en-US" sz="1500" b="0" i="0" u="none" strike="noStrike" baseline="0" dirty="0" err="1"/>
              <a:t>randomised</a:t>
            </a:r>
            <a:r>
              <a:rPr lang="en-US" sz="1500" b="0" i="0" u="none" strike="noStrike" baseline="0" dirty="0"/>
              <a:t>, double-blind, phase 3 trial. Lancet. </a:t>
            </a:r>
            <a:r>
              <a:rPr lang="en-MY" sz="1500" b="0" i="0" u="none" strike="noStrike" baseline="0" dirty="0"/>
              <a:t>2016;388(10063):2997-3005</a:t>
            </a:r>
            <a:endParaRPr lang="en-MY" sz="15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1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Endocrine therapy - combination</a:t>
            </a:r>
            <a:r>
              <a:rPr lang="en-US" sz="2200" b="1" dirty="0">
                <a:solidFill>
                  <a:srgbClr val="CC0066"/>
                </a:solidFill>
              </a:rPr>
              <a:t>-2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97204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Pre-menopausal population: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200" dirty="0"/>
              <a:t>MONALEESA-7 trial demonstrated PFS prolongation extended to premenopausal women with the combination of </a:t>
            </a:r>
            <a:r>
              <a:rPr lang="en-US" sz="2200" dirty="0" err="1"/>
              <a:t>ribociclib</a:t>
            </a:r>
            <a:r>
              <a:rPr lang="en-US" sz="2200" dirty="0"/>
              <a:t> &amp; an endocrine partner (tamoxifen, letrozole or </a:t>
            </a:r>
            <a:r>
              <a:rPr lang="en-US" sz="2200" dirty="0" err="1"/>
              <a:t>anastrazole</a:t>
            </a:r>
            <a:r>
              <a:rPr lang="en-US" sz="2200" dirty="0"/>
              <a:t>) &amp; </a:t>
            </a:r>
            <a:r>
              <a:rPr lang="en-US" sz="2200" dirty="0" err="1"/>
              <a:t>goserelin</a:t>
            </a:r>
            <a:r>
              <a:rPr lang="en-US" sz="2200" dirty="0"/>
              <a:t> (HR=0.55, 95% CI 0.44 to 0.69).</a:t>
            </a:r>
            <a:r>
              <a:rPr lang="en-US" sz="2200" baseline="30000" dirty="0"/>
              <a:t>93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200" dirty="0"/>
              <a:t>An updated analysis showed an OS benefit in the </a:t>
            </a:r>
            <a:r>
              <a:rPr lang="en-US" sz="2200" dirty="0" err="1"/>
              <a:t>ribociclib</a:t>
            </a:r>
            <a:r>
              <a:rPr lang="en-US" sz="2200" dirty="0"/>
              <a:t> arm (HR for death=0.71, 95% CI 0.54 to 0.95).</a:t>
            </a:r>
            <a:r>
              <a:rPr lang="en-US" sz="2200" baseline="30000" dirty="0"/>
              <a:t>94</a:t>
            </a:r>
          </a:p>
          <a:p>
            <a:r>
              <a:rPr lang="en-US" sz="2600" dirty="0"/>
              <a:t>Another CDK4/6 inhibitor i.e. </a:t>
            </a:r>
            <a:r>
              <a:rPr lang="en-US" sz="2600" dirty="0" err="1"/>
              <a:t>abemaciclib</a:t>
            </a:r>
            <a:r>
              <a:rPr lang="en-US" sz="2600" dirty="0"/>
              <a:t> had been shown to be effective &amp; safe.</a:t>
            </a:r>
            <a:r>
              <a:rPr lang="en-US" sz="2600" baseline="30000" dirty="0"/>
              <a:t>95</a:t>
            </a:r>
          </a:p>
          <a:p>
            <a:r>
              <a:rPr lang="en-US" sz="2600" dirty="0"/>
              <a:t>The most common side effect encountered with the combination treatment was neutropenia. Prolonged </a:t>
            </a:r>
            <a:r>
              <a:rPr lang="en-US" sz="2600" dirty="0" err="1"/>
              <a:t>QTcF</a:t>
            </a:r>
            <a:r>
              <a:rPr lang="en-US" sz="2600" dirty="0"/>
              <a:t> interval was also noted in patients in the </a:t>
            </a:r>
            <a:r>
              <a:rPr lang="en-US" sz="2600" dirty="0" err="1"/>
              <a:t>ribociclib</a:t>
            </a:r>
            <a:r>
              <a:rPr lang="en-US" sz="2600" dirty="0"/>
              <a:t>-letrozole arm.</a:t>
            </a:r>
            <a:r>
              <a:rPr lang="en-US" sz="2600" baseline="30000" dirty="0"/>
              <a:t>91 ,92</a:t>
            </a:r>
          </a:p>
          <a:p>
            <a:pPr marL="0" indent="0">
              <a:buNone/>
            </a:pPr>
            <a:endParaRPr lang="en-MY" sz="220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b="0" i="0" u="none" strike="noStrike" baseline="0" dirty="0"/>
              <a:t>93. Tripathy D, et al. Ribociclib plus endocrine therapy for premenopausal women with hormone-receptor-positive, advanced breast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dirty="0"/>
              <a:t>       </a:t>
            </a:r>
            <a:r>
              <a:rPr lang="de-DE" sz="1500" b="0" i="0" u="none" strike="noStrike" baseline="0" dirty="0"/>
              <a:t>cancer (MONALEESA-7): a randomised phase 3 trial. Lancet Oncol. 2018;19(7):904-15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b="0" i="0" u="none" strike="noStrike" baseline="0" dirty="0"/>
              <a:t>94. Im SA, al. Overall Survival with Ribociclib plus Endocrine Therapy in Breast Cancer N Engl J Med. 2019;381(4):307-16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b="0" i="0" u="none" strike="noStrike" baseline="0" dirty="0"/>
              <a:t>95. Johnston S, et al. MONARCH 3 final PFS: a randomized study of abemaciclib as initial therapy for advanced breast cancer. NPJ Breast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b="0" i="0" u="none" strike="noStrike" baseline="0" dirty="0"/>
              <a:t>       Cancer. 2019;5:5</a:t>
            </a:r>
            <a:endParaRPr lang="en-MY" sz="2000" dirty="0"/>
          </a:p>
          <a:p>
            <a:pPr marL="0" indent="0">
              <a:buNone/>
            </a:pP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9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Endocrine therapy - combination</a:t>
            </a:r>
            <a:r>
              <a:rPr lang="en-US" sz="2200" b="1" dirty="0">
                <a:solidFill>
                  <a:srgbClr val="CC0066"/>
                </a:solidFill>
              </a:rPr>
              <a:t>-3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972040"/>
          </a:xfrm>
        </p:spPr>
        <p:txBody>
          <a:bodyPr>
            <a:normAutofit/>
          </a:bodyPr>
          <a:lstStyle/>
          <a:p>
            <a:r>
              <a:rPr lang="en-US" sz="3200" dirty="0"/>
              <a:t>In post-menopausal MBC patients who had failed on </a:t>
            </a:r>
            <a:r>
              <a:rPr lang="en-US" sz="3200" dirty="0" err="1"/>
              <a:t>anastrazole</a:t>
            </a:r>
            <a:r>
              <a:rPr lang="en-US" sz="3200" dirty="0"/>
              <a:t> or letrozole, BOLERO-2 study showed:</a:t>
            </a:r>
            <a:r>
              <a:rPr lang="en-US" sz="3200" baseline="30000" dirty="0"/>
              <a:t>96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improvement in PFS with the use of </a:t>
            </a:r>
            <a:r>
              <a:rPr lang="en-US" dirty="0" err="1"/>
              <a:t>everolimus</a:t>
            </a:r>
            <a:r>
              <a:rPr lang="en-US" dirty="0"/>
              <a:t> &amp; </a:t>
            </a:r>
            <a:r>
              <a:rPr lang="en-US" dirty="0" err="1"/>
              <a:t>exemestance</a:t>
            </a:r>
            <a:r>
              <a:rPr lang="en-US" dirty="0"/>
              <a:t> compared with exemestane alone (HR for progression or death=0.43, 95% CI 0.35 to 0.54)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higher incidence of serious adverse events were also observed in the combination group including stomatitis &amp; pneumonitis</a:t>
            </a:r>
            <a:endParaRPr lang="en-US" baseline="30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400" b="0" i="0" u="none" strike="noStrike" baseline="0" dirty="0"/>
              <a:t>96. Baselga J, et al. Everolimus in postmenopausal hormonereceptor-positive advanced breast cancer. N Engl J Med. 2012;366(6):520-9</a:t>
            </a:r>
            <a:endParaRPr lang="en-MY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7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A67A13-DED2-4797-A3DA-7A6AA6880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655" y="1655424"/>
            <a:ext cx="10025244" cy="15957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3A431C-09A0-49E4-BD02-A14C9E2947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654" y="3720235"/>
            <a:ext cx="10068345" cy="194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8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86C44B-FA40-4C0A-91B3-199124BA4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96E54E8-30E9-4418-A6C6-A4744B8231E7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44E1D1-9907-48CA-8745-ADFD67FE8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ANTI-HER2 THERAPY</a:t>
            </a:r>
            <a:endParaRPr lang="en-MY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F82AA-ABF2-4AD0-B9F1-2ABA926B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0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Anti-HER2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972040"/>
          </a:xfrm>
        </p:spPr>
        <p:txBody>
          <a:bodyPr>
            <a:normAutofit/>
          </a:bodyPr>
          <a:lstStyle/>
          <a:p>
            <a:r>
              <a:rPr lang="en-US" sz="3200" dirty="0"/>
              <a:t>A Cochrane systematic review showed that trastuzumab in women with HER2-positive MBC:</a:t>
            </a:r>
            <a:r>
              <a:rPr lang="en-US" sz="3200" baseline="30000" dirty="0"/>
              <a:t>97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improved both OS (HR=0.82, 95% CI 0.71 to 0.94) &amp; PFS (HR=0.61, 95% CI 0.54 to 0.70).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however, the treatment increased the risk of cardiac toxicities e.g. congestive heart failure (RR=3.49, 90% CI 1.88 to 6.47) &amp; left ventricular ejection fraction decline (RR=2.65, 90% CI 1.48 to 4.74)</a:t>
            </a:r>
            <a:endParaRPr lang="en-US" baseline="30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400" b="0" i="0" u="none" strike="noStrike" baseline="0" dirty="0"/>
              <a:t>97. Balduzzi S, et al. Trastuzumab-containing regimens for metastatic breast cancer. Cochrane Database of Systematic Reviews. 2014,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400" b="0" i="0" u="none" strike="noStrike" baseline="0" dirty="0"/>
              <a:t>       Issue 6. Art. No.: CD006242</a:t>
            </a:r>
            <a:endParaRPr lang="en-MY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Learning objectives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/>
          <a:lstStyle/>
          <a:p>
            <a:r>
              <a:rPr lang="en-US" sz="3200" dirty="0"/>
              <a:t>To learn in breast cancer treatment on:</a:t>
            </a:r>
          </a:p>
          <a:p>
            <a:pPr marL="628650" indent="-360363">
              <a:buFont typeface="+mj-lt"/>
              <a:buAutoNum type="arabicPeriod"/>
              <a:tabLst>
                <a:tab pos="628650" algn="l"/>
              </a:tabLst>
            </a:pPr>
            <a:r>
              <a:rPr lang="en-MY" sz="2800" dirty="0"/>
              <a:t>systemic treatmen</a:t>
            </a:r>
            <a:r>
              <a:rPr lang="en-MY" dirty="0"/>
              <a:t>t option for metastatic breast cancer (MBC)</a:t>
            </a:r>
            <a:endParaRPr lang="en-MY" sz="2800" dirty="0"/>
          </a:p>
          <a:p>
            <a:pPr marL="628650" indent="-360363">
              <a:buFont typeface="+mj-lt"/>
              <a:buAutoNum type="arabicPeriod"/>
              <a:tabLst>
                <a:tab pos="628650" algn="l"/>
              </a:tabLst>
            </a:pPr>
            <a:r>
              <a:rPr lang="en-MY" dirty="0"/>
              <a:t>supportive care in metastatic breast cancer</a:t>
            </a:r>
            <a:endParaRPr lang="en-MY" sz="2800" dirty="0"/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5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Anti-HER2 - Dual blockade 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187710" cy="4972040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/>
              <a:t>CLEOPATRA, a double-blind RCT, compared the effectiveness &amp; safety of </a:t>
            </a:r>
            <a:r>
              <a:rPr lang="en-US" sz="3300" dirty="0" err="1"/>
              <a:t>pertuzumab</a:t>
            </a:r>
            <a:r>
              <a:rPr lang="en-US" sz="3300" dirty="0"/>
              <a:t> in combination with trastuzumab &amp; docetaxel vs trastuzumab &amp; docetaxel as first-line treatment for HER2-positive MBC, showed improvement </a:t>
            </a:r>
            <a:r>
              <a:rPr lang="en-US" sz="3300" dirty="0" err="1"/>
              <a:t>favouring</a:t>
            </a:r>
            <a:r>
              <a:rPr lang="en-US" sz="3300" dirty="0"/>
              <a:t> the dual HER2-blockade regimen.</a:t>
            </a:r>
            <a:r>
              <a:rPr lang="en-US" sz="3300" baseline="30000" dirty="0"/>
              <a:t>98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median PFS was prolonged by 6.3 months (HR for progression or death=0.68, 95% CI 0.58 to 0.80)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median OS by 15.7 months (HR=0.68, 95% CI 0.56 to 0.84)</a:t>
            </a:r>
          </a:p>
          <a:p>
            <a:r>
              <a:rPr lang="en-US" sz="3300" dirty="0"/>
              <a:t>The addition of </a:t>
            </a:r>
            <a:r>
              <a:rPr lang="en-US" sz="3300" dirty="0" err="1"/>
              <a:t>pertuzumab</a:t>
            </a:r>
            <a:r>
              <a:rPr lang="en-US" sz="3300" dirty="0"/>
              <a:t> did not increase cardiac toxicity. </a:t>
            </a:r>
          </a:p>
          <a:p>
            <a:r>
              <a:rPr lang="en-US" sz="3300" dirty="0"/>
              <a:t>This study also included 10% of patients who had received trastuzumab in the adjuvant setting but with a treatment-free interval of at least 6 months or longer.</a:t>
            </a:r>
            <a:endParaRPr lang="en-US" sz="3300" baseline="30000" dirty="0"/>
          </a:p>
          <a:p>
            <a:pPr marL="0" indent="0">
              <a:buNone/>
            </a:pPr>
            <a:endParaRPr lang="en-MY" sz="240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b="0" i="0" u="none" strike="noStrike" baseline="0" dirty="0"/>
              <a:t>98. Swain SM, et al. Pertuzumab, trastuzumab, and docetaxel in HER2-positive metastatic breast cancer. N Engl J Med. 2015;372(8):724-34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endParaRPr lang="en-MY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7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Anti-HER2 (cont.)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972040"/>
          </a:xfrm>
        </p:spPr>
        <p:txBody>
          <a:bodyPr>
            <a:normAutofit fontScale="92500"/>
          </a:bodyPr>
          <a:lstStyle/>
          <a:p>
            <a:r>
              <a:rPr lang="en-US" sz="3500" dirty="0"/>
              <a:t>In patients who relapsed during adjuvant trastuzumab within 6 months of completing adjuvant trastuzumab treatment, EMILIA trial showed that:</a:t>
            </a:r>
            <a:r>
              <a:rPr lang="en-US" sz="3500" baseline="30000" dirty="0"/>
              <a:t>99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r>
              <a:rPr lang="en-US" sz="3000" dirty="0"/>
              <a:t>trastuzumab emtansine resulted in improved PFS (HR for progression or death=0.65, 95% CI 0.55 to 0.77)  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r>
              <a:rPr lang="en-US" sz="3000" dirty="0"/>
              <a:t>increased median OS (30.9 months vs 25.1 months; HR=0.68, 95% CI, 0.55 to 0.85) compared with lapatinib plus capecitabine </a:t>
            </a:r>
          </a:p>
          <a:p>
            <a:r>
              <a:rPr lang="en-US" sz="3500" dirty="0"/>
              <a:t>The safety profile was better with the trastuzumab emtansine arm.</a:t>
            </a:r>
            <a:r>
              <a:rPr lang="en-US" sz="3500" baseline="30000" dirty="0"/>
              <a:t>99</a:t>
            </a:r>
          </a:p>
          <a:p>
            <a:pPr marL="0" indent="0">
              <a:buNone/>
            </a:pPr>
            <a:endParaRPr lang="en-MY" sz="1300" dirty="0"/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b="0" i="0" u="none" strike="noStrike" baseline="0" dirty="0"/>
              <a:t>99. Verma S, et al. Trastuzumab emtansine for HER2-positive advanced breast cancer. N Engl J Med. 2012;367(19):1783-91. Erratum in: N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b="0" i="0" u="none" strike="noStrike" baseline="0" dirty="0"/>
              <a:t>       Engl J Med. 2013;368(25):442</a:t>
            </a:r>
            <a:endParaRPr lang="en-MY" sz="1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670D93-8B53-46FF-B46E-DCEED45326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8E3333B-DB1B-43A0-B459-CAC522429FAB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B4A598-A737-45B1-83AA-C6D80D42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138D87-9769-4BB9-B801-4C2087C5F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003" y="2632364"/>
            <a:ext cx="10126563" cy="158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1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86C44B-FA40-4C0A-91B3-199124BA4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96E54E8-30E9-4418-A6C6-A4744B8231E7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44E1D1-9907-48CA-8745-ADFD67FE8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SUPPORTIVE THERAPY</a:t>
            </a:r>
            <a:endParaRPr lang="en-MY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F82AA-ABF2-4AD0-B9F1-2ABA926B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4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therapy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972040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/>
              <a:t>Treatment targeting osteoclast activity is important for breast cancer with bone metastases to prevent SREs.</a:t>
            </a:r>
          </a:p>
          <a:p>
            <a:r>
              <a:rPr lang="en-US" sz="3500" dirty="0"/>
              <a:t>A meta-analysis demonstrated that bisphosphonates compared with placebo in adjuvant setting for early breast cancer showed:</a:t>
            </a:r>
            <a:r>
              <a:rPr lang="en-US" sz="3500" baseline="30000" dirty="0"/>
              <a:t>100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r>
              <a:rPr lang="en-US" sz="3000" dirty="0"/>
              <a:t>lower rate of bone fractures (RR=0.59, 95% CI.0.42 to 0.83)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r>
              <a:rPr lang="en-US" sz="3000" dirty="0"/>
              <a:t>but no effect on OS (HR=0.89, 95% CI 0.79 to 1.01) 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r>
              <a:rPr lang="en-US" sz="3000" dirty="0"/>
              <a:t>higher rate of osteonecrosis of the jaw/ONJ (RR=7.53, 95% CI 2.91 to 19.50) &amp; pyrexia (RR=3.36, 95% CI 2.61 to 4.32)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0" indent="0">
              <a:buNone/>
            </a:pPr>
            <a:r>
              <a:rPr lang="en-US" sz="1500" dirty="0"/>
              <a:t>100. Ben-</a:t>
            </a:r>
            <a:r>
              <a:rPr lang="en-US" sz="1500" dirty="0" err="1"/>
              <a:t>Aharon</a:t>
            </a:r>
            <a:r>
              <a:rPr lang="en-US" sz="1500" dirty="0"/>
              <a:t> I, et al. Bisphosphonates in the adjuvant setting of breast cancer therapy--effect on survival: a systematic review and </a:t>
            </a:r>
          </a:p>
          <a:p>
            <a:pPr marL="0" indent="0">
              <a:buNone/>
            </a:pPr>
            <a:r>
              <a:rPr lang="en-US" sz="1500" dirty="0"/>
              <a:t>         </a:t>
            </a:r>
            <a:r>
              <a:rPr lang="en-US" sz="1500" dirty="0" err="1"/>
              <a:t>metaanalysis</a:t>
            </a:r>
            <a:r>
              <a:rPr lang="en-US" sz="1500" dirty="0"/>
              <a:t>. </a:t>
            </a:r>
            <a:r>
              <a:rPr lang="en-US" sz="1500" dirty="0" err="1"/>
              <a:t>PLoS</a:t>
            </a:r>
            <a:r>
              <a:rPr lang="en-US" sz="1500" dirty="0"/>
              <a:t> One. 2013;8(8):e700</a:t>
            </a:r>
            <a:endParaRPr lang="en-MY" sz="1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09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therapy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431634"/>
            <a:ext cx="10076873" cy="5227489"/>
          </a:xfrm>
        </p:spPr>
        <p:txBody>
          <a:bodyPr>
            <a:normAutofit fontScale="70000" lnSpcReduction="20000"/>
          </a:bodyPr>
          <a:lstStyle/>
          <a:p>
            <a:r>
              <a:rPr lang="en-US" sz="4000" dirty="0"/>
              <a:t>In a recent Cochrane systematic review, bisphosphonates were more effective &amp; safer compared with placebo in adjuvant &amp; MBC:</a:t>
            </a:r>
            <a:r>
              <a:rPr lang="en-US" sz="4000" baseline="30000" dirty="0"/>
              <a:t>101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3400" dirty="0"/>
              <a:t>reduction in bone metastases in early breast cancer (RR=0.86, 95% CI 0.75 to 0.99) but not in advanced breast cancer without bone metastases (RR=0.96, 95% CI 0.65 to 1.43)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3400" dirty="0"/>
              <a:t>reduction in risk of SRE (RR=0.86, 95% CI 0.78 to 0.95) in breast cancer with bone metastases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3400" dirty="0"/>
              <a:t>toxicity was generally mild with rate of ONJ at less than 0.5%</a:t>
            </a:r>
          </a:p>
          <a:p>
            <a:r>
              <a:rPr lang="en-US" sz="4000" dirty="0"/>
              <a:t>In a local economic evaluation on different bone modifying agents in MBC, 12-weekly IV </a:t>
            </a:r>
            <a:r>
              <a:rPr lang="en-US" sz="4000" dirty="0" err="1"/>
              <a:t>zoledranic</a:t>
            </a:r>
            <a:r>
              <a:rPr lang="en-US" sz="4000" dirty="0"/>
              <a:t> acid was most cost-effective compared with both denosumab or 4-weekly IV </a:t>
            </a:r>
            <a:r>
              <a:rPr lang="en-US" sz="4000" dirty="0" err="1"/>
              <a:t>zoledranic</a:t>
            </a:r>
            <a:r>
              <a:rPr lang="en-US" sz="4000" dirty="0"/>
              <a:t> acid.</a:t>
            </a:r>
            <a:r>
              <a:rPr lang="en-US" sz="4000" baseline="30000" dirty="0"/>
              <a:t>102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endParaRPr lang="en-US" sz="1700" dirty="0"/>
          </a:p>
          <a:p>
            <a:pPr marL="0" indent="0">
              <a:buNone/>
            </a:pPr>
            <a:r>
              <a:rPr lang="en-US" sz="2000" dirty="0"/>
              <a:t>101. </a:t>
            </a:r>
            <a:r>
              <a:rPr lang="en-US" sz="2000" dirty="0" err="1"/>
              <a:t>O’Carrigan</a:t>
            </a:r>
            <a:r>
              <a:rPr lang="en-US" sz="2000" dirty="0"/>
              <a:t> B, et al. Bisphosphonates and other bone agents for breast cancer. Cochrane Database of Systematic Reviews. 2017,</a:t>
            </a:r>
          </a:p>
          <a:p>
            <a:pPr marL="0" indent="0">
              <a:buNone/>
            </a:pPr>
            <a:r>
              <a:rPr lang="en-US" sz="2000" dirty="0"/>
              <a:t>         Issue 10. Art. No.: CD003474.</a:t>
            </a:r>
          </a:p>
          <a:p>
            <a:pPr marL="0" indent="0">
              <a:buNone/>
            </a:pPr>
            <a:r>
              <a:rPr lang="en-US" sz="2000" dirty="0"/>
              <a:t>102. </a:t>
            </a:r>
            <a:r>
              <a:rPr lang="en-US" sz="2000" dirty="0" err="1"/>
              <a:t>Atikah</a:t>
            </a:r>
            <a:r>
              <a:rPr lang="en-US" sz="2000" dirty="0"/>
              <a:t> S, et al. Bone targeting agents in preventing skeletal related events in metastatic cancers of solid </a:t>
            </a:r>
            <a:r>
              <a:rPr lang="en-US" sz="2000" dirty="0" err="1"/>
              <a:t>tumours</a:t>
            </a:r>
            <a:r>
              <a:rPr lang="en-US" sz="2000" dirty="0"/>
              <a:t> and economic </a:t>
            </a:r>
          </a:p>
          <a:p>
            <a:pPr marL="0" indent="0">
              <a:buNone/>
            </a:pPr>
            <a:r>
              <a:rPr lang="en-US" sz="2000" dirty="0"/>
              <a:t>         evaluation. Health Technology Assessment (HTA). Ministry of Health Malaysia. 2018. Report No.: MOH/P/PAK/413.18(RR)-e</a:t>
            </a: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6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7BEE4A-09A9-4930-AB34-2E5B2B4AEA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5EAF067-1487-40CA-826B-29B102FB8F27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BEB8A2-E8D1-447A-BAAE-F02CCD815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0AC292-986E-4BB0-8C61-A0510FD84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91" y="1766341"/>
            <a:ext cx="10032732" cy="333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9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Take home message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216038"/>
            <a:ext cx="10076873" cy="514031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Treatment choice in MBC is influenced by many factors.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Combination chemotherapy had been shown to be effective first-line treatment in MBC patients with rapid clinical progression, life-threatening visceral metastases or need for rapid symptom &amp;/or disease control.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Endocrine therapy is the preferred option for hormone receptor-positive MBC, unless there is visceral crisis or concern/proof of endocrine resistance.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Therapies that target HER2 in women with HER2-positive MBC improved survival.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Bisphosphanates</a:t>
            </a:r>
            <a:r>
              <a:rPr lang="en-US" dirty="0"/>
              <a:t> is effective in reducing skeletal-related events in patients with bone metastases.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4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77B607-971B-4E36-B13F-7D244F52C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087332" y="5852503"/>
            <a:ext cx="962024" cy="9648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1776BA-7828-4ABE-82CB-E841C18C59D4}"/>
              </a:ext>
            </a:extLst>
          </p:cNvPr>
          <p:cNvSpPr/>
          <p:nvPr/>
        </p:nvSpPr>
        <p:spPr>
          <a:xfrm>
            <a:off x="4804296" y="616924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Introduction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1790B87-6456-415C-BEC4-9E9CA7ADB3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1418" y="1971675"/>
            <a:ext cx="5024582" cy="4244398"/>
          </a:xfrm>
        </p:spPr>
        <p:txBody>
          <a:bodyPr>
            <a:normAutofit/>
          </a:bodyPr>
          <a:lstStyle/>
          <a:p>
            <a:r>
              <a:rPr lang="en-US" dirty="0"/>
              <a:t>Patients with stage IV breast cancer has poor prognosis with 5-year survival rate of 27%.</a:t>
            </a:r>
            <a:r>
              <a:rPr lang="en-US" baseline="30000" dirty="0"/>
              <a:t>52</a:t>
            </a:r>
          </a:p>
          <a:p>
            <a:r>
              <a:rPr lang="en-US" dirty="0"/>
              <a:t>Unlikely to be cured, the aim of treatment is to palliate symptoms, prolong survival &amp; maintain quality of life.</a:t>
            </a:r>
          </a:p>
          <a:p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52. Cancer Facts &amp; Figures 2019 (Available at: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https://www.cancer.org/research/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cancer-facts-statistics/all-cancer-facts-figures/cancer-facts-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figures-2019.html)</a:t>
            </a:r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F90739FB-EAC9-4BE8-AC44-C986F0153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620" y="2078182"/>
            <a:ext cx="5626105" cy="302433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32AFDDD-EF4F-4384-856C-E3E77AA1879A}"/>
              </a:ext>
            </a:extLst>
          </p:cNvPr>
          <p:cNvSpPr/>
          <p:nvPr/>
        </p:nvSpPr>
        <p:spPr>
          <a:xfrm>
            <a:off x="6074286" y="5124578"/>
            <a:ext cx="56270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buFont typeface="+mj-lt"/>
              <a:buAutoNum type="arabicPeriod"/>
            </a:pPr>
            <a:r>
              <a:rPr lang="en-US" sz="1400" dirty="0"/>
              <a:t>National Cancer Institute, Ministry of Health Malaysia. Malaysia National Cancer Registry Report (MNCR) 2012-2016. Putrajaya: </a:t>
            </a:r>
            <a:r>
              <a:rPr lang="en-US" sz="1400" dirty="0" err="1"/>
              <a:t>MoH</a:t>
            </a:r>
            <a:r>
              <a:rPr lang="en-US" sz="1400" dirty="0"/>
              <a:t>; 2019</a:t>
            </a:r>
            <a:endParaRPr lang="en-MY" sz="1400" dirty="0"/>
          </a:p>
        </p:txBody>
      </p:sp>
    </p:spTree>
    <p:extLst>
      <p:ext uri="{BB962C8B-B14F-4D97-AF65-F5344CB8AC3E}">
        <p14:creationId xmlns:p14="http://schemas.microsoft.com/office/powerpoint/2010/main" val="216709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491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How to choose the treatment?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40E6C9D-B751-4263-BE09-4281B3C44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007" y="2015243"/>
            <a:ext cx="1475882" cy="15817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F632CB-F13D-4A64-8C27-9269522AD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1348" y="1129431"/>
            <a:ext cx="1434984" cy="14279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4853CCB-1530-4A0E-B02B-D3CD21B5C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3024" y="3764978"/>
            <a:ext cx="1310754" cy="12193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0E8401-EF6E-4A0F-8631-D1D1553667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6218" y="5129836"/>
            <a:ext cx="1425696" cy="12619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9DB18C-24E3-4A24-AAE8-D08E32A5E3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90540" y="5079435"/>
            <a:ext cx="1353428" cy="13389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CAB14BE-0D08-40E5-9B4C-D8D32235DF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5666" y="2264157"/>
            <a:ext cx="1396105" cy="1261981"/>
          </a:xfrm>
          <a:prstGeom prst="rect">
            <a:avLst/>
          </a:prstGeom>
        </p:spPr>
      </p:pic>
      <p:pic>
        <p:nvPicPr>
          <p:cNvPr id="19" name="Content Placeholder 15">
            <a:extLst>
              <a:ext uri="{FF2B5EF4-FFF2-40B4-BE49-F238E27FC236}">
                <a16:creationId xmlns:a16="http://schemas.microsoft.com/office/drawing/2014/main" id="{77F4C0E3-6172-4C5D-AD57-832A8D9CC8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6117192" y="3282627"/>
            <a:ext cx="1396105" cy="1396105"/>
          </a:xfrm>
          <a:prstGeom prst="rect">
            <a:avLst/>
          </a:prstGeom>
        </p:spPr>
      </p:pic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2D8E3DC7-0F4C-4237-A22E-FE59F66B4365}"/>
              </a:ext>
            </a:extLst>
          </p:cNvPr>
          <p:cNvSpPr/>
          <p:nvPr/>
        </p:nvSpPr>
        <p:spPr>
          <a:xfrm rot="12618434">
            <a:off x="5649050" y="3266620"/>
            <a:ext cx="563957" cy="390525"/>
          </a:xfrm>
          <a:prstGeom prst="chevron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5000">
                <a:schemeClr val="accent2">
                  <a:tint val="13500"/>
                  <a:satMod val="250000"/>
                </a:schemeClr>
              </a:gs>
              <a:gs pos="54000">
                <a:schemeClr val="accent2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1" name="Arrow: Chevron 20">
            <a:extLst>
              <a:ext uri="{FF2B5EF4-FFF2-40B4-BE49-F238E27FC236}">
                <a16:creationId xmlns:a16="http://schemas.microsoft.com/office/drawing/2014/main" id="{2825A5DD-AA29-4BF7-A522-EA078727EB8B}"/>
              </a:ext>
            </a:extLst>
          </p:cNvPr>
          <p:cNvSpPr/>
          <p:nvPr/>
        </p:nvSpPr>
        <p:spPr>
          <a:xfrm rot="3434320">
            <a:off x="7002743" y="4746436"/>
            <a:ext cx="563957" cy="390525"/>
          </a:xfrm>
          <a:prstGeom prst="chevron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5000">
                <a:schemeClr val="accent2">
                  <a:tint val="13500"/>
                  <a:satMod val="250000"/>
                </a:schemeClr>
              </a:gs>
              <a:gs pos="54000">
                <a:schemeClr val="accent2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10A4727A-2AFA-413E-9BB7-0297F044961D}"/>
              </a:ext>
            </a:extLst>
          </p:cNvPr>
          <p:cNvSpPr/>
          <p:nvPr/>
        </p:nvSpPr>
        <p:spPr>
          <a:xfrm rot="700243">
            <a:off x="7564654" y="4048718"/>
            <a:ext cx="563957" cy="390525"/>
          </a:xfrm>
          <a:prstGeom prst="chevron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5000">
                <a:schemeClr val="accent2">
                  <a:tint val="13500"/>
                  <a:satMod val="250000"/>
                </a:schemeClr>
              </a:gs>
              <a:gs pos="54000">
                <a:schemeClr val="accent2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9E5E20DF-4D42-4382-A27F-D443D5756379}"/>
              </a:ext>
            </a:extLst>
          </p:cNvPr>
          <p:cNvSpPr/>
          <p:nvPr/>
        </p:nvSpPr>
        <p:spPr>
          <a:xfrm rot="19550379">
            <a:off x="7406781" y="3275655"/>
            <a:ext cx="563957" cy="390525"/>
          </a:xfrm>
          <a:prstGeom prst="chevron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5000">
                <a:schemeClr val="accent2">
                  <a:tint val="13500"/>
                  <a:satMod val="250000"/>
                </a:schemeClr>
              </a:gs>
              <a:gs pos="54000">
                <a:schemeClr val="accent2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id="{EA3B5ED3-D47F-4DF5-ADE4-B2452C887340}"/>
              </a:ext>
            </a:extLst>
          </p:cNvPr>
          <p:cNvSpPr/>
          <p:nvPr/>
        </p:nvSpPr>
        <p:spPr>
          <a:xfrm rot="16200000">
            <a:off x="6462696" y="2695846"/>
            <a:ext cx="563957" cy="390525"/>
          </a:xfrm>
          <a:prstGeom prst="chevron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5000">
                <a:schemeClr val="accent2">
                  <a:tint val="13500"/>
                  <a:satMod val="250000"/>
                </a:schemeClr>
              </a:gs>
              <a:gs pos="54000">
                <a:schemeClr val="accent2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937FF74A-F2F0-40BB-9409-03CF23B9C34B}"/>
              </a:ext>
            </a:extLst>
          </p:cNvPr>
          <p:cNvSpPr/>
          <p:nvPr/>
        </p:nvSpPr>
        <p:spPr>
          <a:xfrm rot="9422628">
            <a:off x="5549951" y="4206791"/>
            <a:ext cx="563957" cy="390525"/>
          </a:xfrm>
          <a:prstGeom prst="chevron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5000">
                <a:schemeClr val="accent2">
                  <a:tint val="13500"/>
                  <a:satMod val="250000"/>
                </a:schemeClr>
              </a:gs>
              <a:gs pos="54000">
                <a:schemeClr val="accent2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6" name="Arrow: Chevron 25">
            <a:extLst>
              <a:ext uri="{FF2B5EF4-FFF2-40B4-BE49-F238E27FC236}">
                <a16:creationId xmlns:a16="http://schemas.microsoft.com/office/drawing/2014/main" id="{FF222549-A032-4FFD-973D-56EF17D5A8F4}"/>
              </a:ext>
            </a:extLst>
          </p:cNvPr>
          <p:cNvSpPr/>
          <p:nvPr/>
        </p:nvSpPr>
        <p:spPr>
          <a:xfrm rot="7316986">
            <a:off x="6128921" y="4766690"/>
            <a:ext cx="563957" cy="390525"/>
          </a:xfrm>
          <a:prstGeom prst="chevron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5000">
                <a:schemeClr val="accent2">
                  <a:tint val="13500"/>
                  <a:satMod val="250000"/>
                </a:schemeClr>
              </a:gs>
              <a:gs pos="54000">
                <a:schemeClr val="accent2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27" name="Rectangle: Diagonal Corners Rounded 26">
            <a:extLst>
              <a:ext uri="{FF2B5EF4-FFF2-40B4-BE49-F238E27FC236}">
                <a16:creationId xmlns:a16="http://schemas.microsoft.com/office/drawing/2014/main" id="{CE960253-D4A5-4C61-9927-5E477A0ACC4F}"/>
              </a:ext>
            </a:extLst>
          </p:cNvPr>
          <p:cNvSpPr/>
          <p:nvPr/>
        </p:nvSpPr>
        <p:spPr>
          <a:xfrm>
            <a:off x="8076862" y="1476910"/>
            <a:ext cx="1791038" cy="581758"/>
          </a:xfrm>
          <a:prstGeom prst="round2DiagRect">
            <a:avLst/>
          </a:prstGeom>
          <a:gradFill>
            <a:gsLst>
              <a:gs pos="90000">
                <a:schemeClr val="accent2">
                  <a:lumMod val="60000"/>
                  <a:lumOff val="40000"/>
                </a:schemeClr>
              </a:gs>
              <a:gs pos="6000">
                <a:schemeClr val="accent2">
                  <a:tint val="13500"/>
                  <a:satMod val="250000"/>
                </a:schemeClr>
              </a:gs>
              <a:gs pos="100000">
                <a:schemeClr val="accent2">
                  <a:tint val="6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6213" indent="-176213" algn="ctr">
              <a:buFont typeface="Arial" panose="020B0604020202020204" pitchFamily="34" charset="0"/>
              <a:buChar char="•"/>
            </a:pPr>
            <a:r>
              <a:rPr lang="en-US" sz="2000" dirty="0"/>
              <a:t>ER receptor</a:t>
            </a:r>
          </a:p>
          <a:p>
            <a:pPr marL="268288" indent="-268288" algn="ctr">
              <a:buFont typeface="Arial" panose="020B0604020202020204" pitchFamily="34" charset="0"/>
              <a:buChar char="•"/>
              <a:tabLst>
                <a:tab pos="176213" algn="l"/>
                <a:tab pos="268288" algn="l"/>
              </a:tabLst>
            </a:pPr>
            <a:r>
              <a:rPr lang="en-US" sz="2000" dirty="0"/>
              <a:t>HER2</a:t>
            </a:r>
            <a:endParaRPr lang="en-MY" sz="2000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CD970475-A3BC-40FE-9B87-FAABA75A8460}"/>
              </a:ext>
            </a:extLst>
          </p:cNvPr>
          <p:cNvSpPr/>
          <p:nvPr/>
        </p:nvSpPr>
        <p:spPr>
          <a:xfrm rot="10800000" flipH="1">
            <a:off x="7508789" y="1481211"/>
            <a:ext cx="497886" cy="581758"/>
          </a:xfrm>
          <a:prstGeom prst="rightArrow">
            <a:avLst/>
          </a:prstGeom>
          <a:gradFill>
            <a:gsLst>
              <a:gs pos="38000">
                <a:srgbClr val="C00000"/>
              </a:gs>
              <a:gs pos="15000">
                <a:schemeClr val="accent2">
                  <a:tint val="13500"/>
                  <a:satMod val="250000"/>
                </a:schemeClr>
              </a:gs>
              <a:gs pos="100000">
                <a:schemeClr val="accent2">
                  <a:tint val="60000"/>
                  <a:satMod val="20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29" name="Rectangle: Diagonal Corners Rounded 28">
            <a:extLst>
              <a:ext uri="{FF2B5EF4-FFF2-40B4-BE49-F238E27FC236}">
                <a16:creationId xmlns:a16="http://schemas.microsoft.com/office/drawing/2014/main" id="{9201F67E-A59E-4A48-8834-502EEDB379EF}"/>
              </a:ext>
            </a:extLst>
          </p:cNvPr>
          <p:cNvSpPr/>
          <p:nvPr/>
        </p:nvSpPr>
        <p:spPr>
          <a:xfrm>
            <a:off x="883723" y="1885936"/>
            <a:ext cx="2751142" cy="1832363"/>
          </a:xfrm>
          <a:prstGeom prst="round2DiagRect">
            <a:avLst/>
          </a:prstGeom>
          <a:gradFill flip="none" rotWithShape="1">
            <a:gsLst>
              <a:gs pos="90000">
                <a:schemeClr val="accent2">
                  <a:lumMod val="60000"/>
                  <a:lumOff val="40000"/>
                </a:schemeClr>
              </a:gs>
              <a:gs pos="6000">
                <a:schemeClr val="accent2">
                  <a:tint val="13500"/>
                  <a:satMod val="250000"/>
                </a:schemeClr>
              </a:gs>
              <a:gs pos="100000">
                <a:schemeClr val="accent2">
                  <a:tint val="6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/>
              <a:t>Age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/>
              <a:t>Co-morbidities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/>
              <a:t>Performance status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/>
              <a:t>Menopausal status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MY" sz="2000" dirty="0"/>
              <a:t>Patient’s preference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4D4855D3-E6C7-4665-8D1C-0740552A3401}"/>
              </a:ext>
            </a:extLst>
          </p:cNvPr>
          <p:cNvSpPr/>
          <p:nvPr/>
        </p:nvSpPr>
        <p:spPr>
          <a:xfrm flipH="1">
            <a:off x="3735214" y="2535947"/>
            <a:ext cx="497886" cy="581758"/>
          </a:xfrm>
          <a:prstGeom prst="rightArrow">
            <a:avLst/>
          </a:prstGeom>
          <a:gradFill>
            <a:gsLst>
              <a:gs pos="38000">
                <a:srgbClr val="C00000"/>
              </a:gs>
              <a:gs pos="15000">
                <a:schemeClr val="accent2">
                  <a:tint val="13500"/>
                  <a:satMod val="250000"/>
                </a:schemeClr>
              </a:gs>
              <a:gs pos="100000">
                <a:schemeClr val="accent2">
                  <a:tint val="60000"/>
                  <a:satMod val="20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3024E6A4-EC74-4E63-8DCF-8F0F37F538A8}"/>
              </a:ext>
            </a:extLst>
          </p:cNvPr>
          <p:cNvSpPr/>
          <p:nvPr/>
        </p:nvSpPr>
        <p:spPr>
          <a:xfrm flipH="1">
            <a:off x="3564458" y="4402526"/>
            <a:ext cx="497886" cy="581758"/>
          </a:xfrm>
          <a:prstGeom prst="rightArrow">
            <a:avLst/>
          </a:prstGeom>
          <a:gradFill>
            <a:gsLst>
              <a:gs pos="38000">
                <a:srgbClr val="C00000"/>
              </a:gs>
              <a:gs pos="15000">
                <a:schemeClr val="accent2">
                  <a:tint val="13500"/>
                  <a:satMod val="250000"/>
                </a:schemeClr>
              </a:gs>
              <a:gs pos="100000">
                <a:schemeClr val="accent2">
                  <a:tint val="60000"/>
                  <a:satMod val="20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32" name="Rectangle: Diagonal Corners Rounded 31">
            <a:extLst>
              <a:ext uri="{FF2B5EF4-FFF2-40B4-BE49-F238E27FC236}">
                <a16:creationId xmlns:a16="http://schemas.microsoft.com/office/drawing/2014/main" id="{AD59C8F6-6155-4C2C-BD2F-CCD8916C06C2}"/>
              </a:ext>
            </a:extLst>
          </p:cNvPr>
          <p:cNvSpPr/>
          <p:nvPr/>
        </p:nvSpPr>
        <p:spPr>
          <a:xfrm>
            <a:off x="718887" y="3995714"/>
            <a:ext cx="2735729" cy="2063180"/>
          </a:xfrm>
          <a:prstGeom prst="round2DiagRect">
            <a:avLst/>
          </a:prstGeom>
          <a:gradFill>
            <a:gsLst>
              <a:gs pos="90000">
                <a:schemeClr val="accent2">
                  <a:lumMod val="60000"/>
                  <a:lumOff val="40000"/>
                </a:schemeClr>
              </a:gs>
              <a:gs pos="6000">
                <a:schemeClr val="accent2">
                  <a:tint val="13500"/>
                  <a:satMod val="250000"/>
                </a:schemeClr>
              </a:gs>
              <a:gs pos="100000">
                <a:schemeClr val="accent2">
                  <a:tint val="6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2000" dirty="0"/>
              <a:t>Severe organ dysfunction as assessed by signs &amp; symptoms, laboratory studies &amp; rapid progression of disease</a:t>
            </a:r>
            <a:r>
              <a:rPr lang="en-US" sz="2000" baseline="30000" dirty="0"/>
              <a:t>63</a:t>
            </a:r>
            <a:endParaRPr lang="en-MY" sz="2000" baseline="30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BA1EFA-A0B1-40B1-859E-335A28BAF4A9}"/>
              </a:ext>
            </a:extLst>
          </p:cNvPr>
          <p:cNvSpPr txBox="1"/>
          <p:nvPr/>
        </p:nvSpPr>
        <p:spPr>
          <a:xfrm>
            <a:off x="5638800" y="2974109"/>
            <a:ext cx="914400" cy="9144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MY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3FDD92A-99EE-4B61-B6B3-17E726D12F9B}"/>
              </a:ext>
            </a:extLst>
          </p:cNvPr>
          <p:cNvSpPr txBox="1"/>
          <p:nvPr/>
        </p:nvSpPr>
        <p:spPr>
          <a:xfrm>
            <a:off x="16621" y="6114417"/>
            <a:ext cx="5008709" cy="73866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>
              <a:tabLst>
                <a:tab pos="176213" algn="l"/>
              </a:tabLst>
            </a:pPr>
            <a:r>
              <a:rPr lang="en-US" sz="1400" dirty="0"/>
              <a:t>63. Cardoso F, et al. 4th ESO-ESMO International Consensus   </a:t>
            </a:r>
          </a:p>
          <a:p>
            <a:pPr>
              <a:tabLst>
                <a:tab pos="176213" algn="l"/>
              </a:tabLst>
            </a:pPr>
            <a:r>
              <a:rPr lang="en-US" sz="1400" dirty="0"/>
              <a:t>       Guidelines for Advanced Breast Cancer (ABC 4)†. Ann </a:t>
            </a:r>
          </a:p>
          <a:p>
            <a:pPr>
              <a:tabLst>
                <a:tab pos="176213" algn="l"/>
              </a:tabLst>
            </a:pPr>
            <a:r>
              <a:rPr lang="en-US" sz="1400" dirty="0"/>
              <a:t>        Oncol. 2018;29(8):1634-57</a:t>
            </a:r>
            <a:endParaRPr lang="en-MY" sz="14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6E13AAB-9CAA-4A42-8AAD-36A059C399D2}"/>
              </a:ext>
            </a:extLst>
          </p:cNvPr>
          <p:cNvSpPr/>
          <p:nvPr/>
        </p:nvSpPr>
        <p:spPr>
          <a:xfrm>
            <a:off x="4066562" y="3914741"/>
            <a:ext cx="1475882" cy="132457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dirty="0">
                <a:solidFill>
                  <a:schemeClr val="bg1"/>
                </a:solidFill>
              </a:rPr>
              <a:t>Visceral crisis</a:t>
            </a:r>
          </a:p>
        </p:txBody>
      </p:sp>
    </p:spTree>
    <p:extLst>
      <p:ext uri="{BB962C8B-B14F-4D97-AF65-F5344CB8AC3E}">
        <p14:creationId xmlns:p14="http://schemas.microsoft.com/office/powerpoint/2010/main" val="292795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Systemic treatment options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D4AF8B-7554-4433-A589-539D48FEA495}"/>
              </a:ext>
            </a:extLst>
          </p:cNvPr>
          <p:cNvGrpSpPr/>
          <p:nvPr/>
        </p:nvGrpSpPr>
        <p:grpSpPr>
          <a:xfrm>
            <a:off x="5126182" y="2644329"/>
            <a:ext cx="1788943" cy="1647090"/>
            <a:chOff x="4067885" y="1274909"/>
            <a:chExt cx="1647090" cy="164709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218DBD9-04CF-403C-97F1-8664A942F75D}"/>
                </a:ext>
              </a:extLst>
            </p:cNvPr>
            <p:cNvSpPr/>
            <p:nvPr/>
          </p:nvSpPr>
          <p:spPr>
            <a:xfrm>
              <a:off x="4067885" y="1274909"/>
              <a:ext cx="1647090" cy="164709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E7AF4254-E1E5-4A05-957C-C9E286FA8D3B}"/>
                </a:ext>
              </a:extLst>
            </p:cNvPr>
            <p:cNvSpPr txBox="1"/>
            <p:nvPr/>
          </p:nvSpPr>
          <p:spPr>
            <a:xfrm>
              <a:off x="4309096" y="1516120"/>
              <a:ext cx="1164668" cy="11646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200" b="1" kern="1200" dirty="0"/>
                <a:t>Tx option</a:t>
              </a:r>
              <a:endParaRPr lang="en-MY" sz="3200" b="1" kern="1200" dirty="0"/>
            </a:p>
          </p:txBody>
        </p:sp>
      </p:grpSp>
      <p:sp>
        <p:nvSpPr>
          <p:cNvPr id="24" name="Block Arc 23">
            <a:extLst>
              <a:ext uri="{FF2B5EF4-FFF2-40B4-BE49-F238E27FC236}">
                <a16:creationId xmlns:a16="http://schemas.microsoft.com/office/drawing/2014/main" id="{B64BF009-1537-4EC6-8FE5-30F0F71348F9}"/>
              </a:ext>
            </a:extLst>
          </p:cNvPr>
          <p:cNvSpPr/>
          <p:nvPr/>
        </p:nvSpPr>
        <p:spPr>
          <a:xfrm>
            <a:off x="4311040" y="1634804"/>
            <a:ext cx="3579163" cy="3579163"/>
          </a:xfrm>
          <a:prstGeom prst="blockArc">
            <a:avLst>
              <a:gd name="adj1" fmla="val 16200000"/>
              <a:gd name="adj2" fmla="val 1800000"/>
              <a:gd name="adj3" fmla="val 4639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Block Arc 21">
            <a:extLst>
              <a:ext uri="{FF2B5EF4-FFF2-40B4-BE49-F238E27FC236}">
                <a16:creationId xmlns:a16="http://schemas.microsoft.com/office/drawing/2014/main" id="{1310096D-5DFA-49AB-AD0E-52458BFDFE45}"/>
              </a:ext>
            </a:extLst>
          </p:cNvPr>
          <p:cNvSpPr/>
          <p:nvPr/>
        </p:nvSpPr>
        <p:spPr>
          <a:xfrm>
            <a:off x="4306418" y="1639418"/>
            <a:ext cx="3579163" cy="3579163"/>
          </a:xfrm>
          <a:prstGeom prst="blockArc">
            <a:avLst>
              <a:gd name="adj1" fmla="val 9000000"/>
              <a:gd name="adj2" fmla="val 16200000"/>
              <a:gd name="adj3" fmla="val 4639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id="{0388B252-0820-41BB-8630-560DE61D3D01}"/>
              </a:ext>
            </a:extLst>
          </p:cNvPr>
          <p:cNvSpPr/>
          <p:nvPr/>
        </p:nvSpPr>
        <p:spPr>
          <a:xfrm>
            <a:off x="4306418" y="1639418"/>
            <a:ext cx="3579163" cy="3579163"/>
          </a:xfrm>
          <a:prstGeom prst="blockArc">
            <a:avLst>
              <a:gd name="adj1" fmla="val 1800000"/>
              <a:gd name="adj2" fmla="val 9000000"/>
              <a:gd name="adj3" fmla="val 4639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36863C-D9D2-48AF-AAFC-0F08C27D2D23}"/>
              </a:ext>
            </a:extLst>
          </p:cNvPr>
          <p:cNvGrpSpPr/>
          <p:nvPr/>
        </p:nvGrpSpPr>
        <p:grpSpPr>
          <a:xfrm>
            <a:off x="4548541" y="1371931"/>
            <a:ext cx="3028949" cy="1152963"/>
            <a:chOff x="3348391" y="2511"/>
            <a:chExt cx="3028949" cy="115296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0799FA7-D1D6-451D-860C-E976544C4EEC}"/>
                </a:ext>
              </a:extLst>
            </p:cNvPr>
            <p:cNvSpPr/>
            <p:nvPr/>
          </p:nvSpPr>
          <p:spPr>
            <a:xfrm>
              <a:off x="3348391" y="2511"/>
              <a:ext cx="3028949" cy="115296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Oval 7">
              <a:extLst>
                <a:ext uri="{FF2B5EF4-FFF2-40B4-BE49-F238E27FC236}">
                  <a16:creationId xmlns:a16="http://schemas.microsoft.com/office/drawing/2014/main" id="{FC440501-3AC5-4E6C-B0B3-AFF4B13103CE}"/>
                </a:ext>
              </a:extLst>
            </p:cNvPr>
            <p:cNvSpPr txBox="1"/>
            <p:nvPr/>
          </p:nvSpPr>
          <p:spPr>
            <a:xfrm>
              <a:off x="3791970" y="171359"/>
              <a:ext cx="2141791" cy="815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3020" tIns="33020" rIns="33020" bIns="33020" numCol="1" spcCol="1270" anchor="ctr" anchorCtr="0">
              <a:noAutofit/>
            </a:bodyPr>
            <a:lstStyle/>
            <a:p>
              <a:pPr marL="0" lvl="0" indent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600" b="1" kern="1200" dirty="0"/>
                <a:t>Chemotherapy</a:t>
              </a:r>
              <a:endParaRPr lang="en-MY" sz="2600" b="1" kern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CC3A56E-B688-462E-92FD-71B2E14652B0}"/>
              </a:ext>
            </a:extLst>
          </p:cNvPr>
          <p:cNvGrpSpPr/>
          <p:nvPr/>
        </p:nvGrpSpPr>
        <p:grpSpPr>
          <a:xfrm>
            <a:off x="6502159" y="3994043"/>
            <a:ext cx="2149469" cy="1152963"/>
            <a:chOff x="5302009" y="2624623"/>
            <a:chExt cx="2149469" cy="115296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C7D20B6-1CFD-4931-A961-E8BC7D598FB2}"/>
                </a:ext>
              </a:extLst>
            </p:cNvPr>
            <p:cNvSpPr/>
            <p:nvPr/>
          </p:nvSpPr>
          <p:spPr>
            <a:xfrm>
              <a:off x="5302009" y="2624623"/>
              <a:ext cx="2149469" cy="115296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Oval 9">
              <a:extLst>
                <a:ext uri="{FF2B5EF4-FFF2-40B4-BE49-F238E27FC236}">
                  <a16:creationId xmlns:a16="http://schemas.microsoft.com/office/drawing/2014/main" id="{37592565-0975-4E19-9306-4DFEDC6C8453}"/>
                </a:ext>
              </a:extLst>
            </p:cNvPr>
            <p:cNvSpPr txBox="1"/>
            <p:nvPr/>
          </p:nvSpPr>
          <p:spPr>
            <a:xfrm>
              <a:off x="5616791" y="2793471"/>
              <a:ext cx="1519905" cy="815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3020" tIns="33020" rIns="33020" bIns="33020" numCol="1" spcCol="1270" anchor="ctr" anchorCtr="0">
              <a:noAutofit/>
            </a:bodyPr>
            <a:lstStyle/>
            <a:p>
              <a:pPr marL="0" lvl="0" indent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600" b="1" kern="1200" dirty="0"/>
                <a:t>Endocrine therapy</a:t>
              </a:r>
              <a:endParaRPr lang="en-MY" sz="2600" b="1" kern="12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07B1B4D-BD0C-468C-B87A-7670035608E3}"/>
              </a:ext>
            </a:extLst>
          </p:cNvPr>
          <p:cNvGrpSpPr/>
          <p:nvPr/>
        </p:nvGrpSpPr>
        <p:grpSpPr>
          <a:xfrm>
            <a:off x="3540371" y="3994043"/>
            <a:ext cx="2017535" cy="1152963"/>
            <a:chOff x="2340221" y="2624623"/>
            <a:chExt cx="2017535" cy="115296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26C821D-5056-4150-911B-C1405240B26E}"/>
                </a:ext>
              </a:extLst>
            </p:cNvPr>
            <p:cNvSpPr/>
            <p:nvPr/>
          </p:nvSpPr>
          <p:spPr>
            <a:xfrm>
              <a:off x="2340221" y="2624623"/>
              <a:ext cx="2017535" cy="115296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11">
              <a:extLst>
                <a:ext uri="{FF2B5EF4-FFF2-40B4-BE49-F238E27FC236}">
                  <a16:creationId xmlns:a16="http://schemas.microsoft.com/office/drawing/2014/main" id="{7F982351-28AC-478D-96A9-CE6E450F7CF1}"/>
                </a:ext>
              </a:extLst>
            </p:cNvPr>
            <p:cNvSpPr txBox="1"/>
            <p:nvPr/>
          </p:nvSpPr>
          <p:spPr>
            <a:xfrm>
              <a:off x="2635682" y="2793471"/>
              <a:ext cx="1426613" cy="815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3020" tIns="33020" rIns="33020" bIns="33020" numCol="1" spcCol="1270" anchor="ctr" anchorCtr="0">
              <a:noAutofit/>
            </a:bodyPr>
            <a:lstStyle/>
            <a:p>
              <a:pPr marL="0" lvl="0" indent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600" b="1" kern="1200" dirty="0"/>
                <a:t>Anti-HER2</a:t>
              </a:r>
              <a:endParaRPr lang="en-MY" sz="26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826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86C44B-FA40-4C0A-91B3-199124BA4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96E54E8-30E9-4418-A6C6-A4744B8231E7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44E1D1-9907-48CA-8745-ADFD67FE8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CHEMOTHERAPY</a:t>
            </a:r>
            <a:endParaRPr lang="en-MY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1F82AA-ABF2-4AD0-B9F1-2ABA926B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Chemotherapy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/>
          <a:lstStyle/>
          <a:p>
            <a:r>
              <a:rPr lang="en-US" sz="3200" dirty="0"/>
              <a:t>When quick response is required:-</a:t>
            </a:r>
          </a:p>
          <a:p>
            <a:pPr marL="633413" indent="-365125">
              <a:buFont typeface="Wingdings" panose="05000000000000000000" pitchFamily="2" charset="2"/>
              <a:buChar char="§"/>
            </a:pPr>
            <a:r>
              <a:rPr lang="en-US" dirty="0"/>
              <a:t>patients with rapid clinical progression</a:t>
            </a:r>
          </a:p>
          <a:p>
            <a:pPr marL="633413" indent="-365125">
              <a:buFont typeface="Wingdings" panose="05000000000000000000" pitchFamily="2" charset="2"/>
              <a:buChar char="§"/>
            </a:pPr>
            <a:r>
              <a:rPr lang="en-US" dirty="0"/>
              <a:t>life-threatening visceral metastases </a:t>
            </a:r>
          </a:p>
          <a:p>
            <a:pPr marL="633413" indent="-365125">
              <a:buFont typeface="Wingdings" panose="05000000000000000000" pitchFamily="2" charset="2"/>
              <a:buChar char="§"/>
            </a:pPr>
            <a:r>
              <a:rPr lang="en-US" dirty="0"/>
              <a:t>need for rapid symptom &amp;/or disease control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2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Chemotherapy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530070"/>
            <a:ext cx="10076873" cy="5194905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/>
              <a:t>Cochrane systematic review showed that combination chemotherapy regimens:</a:t>
            </a:r>
            <a:r>
              <a:rPr lang="en-US" sz="3400" baseline="30000" dirty="0"/>
              <a:t>88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900" dirty="0"/>
              <a:t>were superior in OS compared with single agent (HR=0.82, 95% CI 0.75 to 0.89) in newly-diagnosed or recurrent MBC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900" dirty="0" err="1"/>
              <a:t>asscociated</a:t>
            </a:r>
            <a:r>
              <a:rPr lang="en-US" sz="2900" dirty="0"/>
              <a:t> with better time to progression (HR=0.78, 95% CI 0.74 to 0.82)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900" dirty="0"/>
              <a:t>had better overall </a:t>
            </a:r>
            <a:r>
              <a:rPr lang="en-US" sz="2900" dirty="0" err="1"/>
              <a:t>tumour</a:t>
            </a:r>
            <a:r>
              <a:rPr lang="en-US" sz="2900" dirty="0"/>
              <a:t> response (RR=1.29, 95% CI 1.14 to 1.45)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900" dirty="0"/>
              <a:t>BUT, more detrimental effect on white cell count, increased alopecia &amp;, nausea &amp; vomiting</a:t>
            </a:r>
          </a:p>
          <a:p>
            <a:r>
              <a:rPr lang="en-US" sz="3400" dirty="0"/>
              <a:t>A later meta-analysis showed similar findings even in MBC patients who have received anthracycline &amp; </a:t>
            </a:r>
            <a:r>
              <a:rPr lang="en-US" sz="3400" dirty="0" err="1"/>
              <a:t>taxane</a:t>
            </a:r>
            <a:r>
              <a:rPr lang="en-US" sz="3400" dirty="0"/>
              <a:t> in adjuvant setting based on:</a:t>
            </a:r>
            <a:r>
              <a:rPr lang="en-US" sz="3400" baseline="30000" dirty="0"/>
              <a:t>89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900" dirty="0"/>
              <a:t>OS (HR=0.90, 95% CI 0.84 to 0.96)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900" dirty="0"/>
              <a:t>PFS (HR=0.81,95% CI 0.76 to 0.88)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900" dirty="0"/>
              <a:t>overall response rate (RR=1.72, 95% CI 1.34 to 2.21)</a:t>
            </a:r>
          </a:p>
          <a:p>
            <a:pPr marL="0" indent="0">
              <a:buNone/>
            </a:pPr>
            <a:endParaRPr lang="en-MY" sz="2900" dirty="0"/>
          </a:p>
          <a:p>
            <a:pPr marL="0" indent="0">
              <a:buNone/>
            </a:pPr>
            <a:r>
              <a:rPr lang="en-US" sz="2000" dirty="0"/>
              <a:t>88. Carrick S, et al. Single agent versus combination chemotherapy for metastatic breast cancer. Cochrane Database of </a:t>
            </a:r>
          </a:p>
          <a:p>
            <a:pPr marL="0" indent="0">
              <a:buNone/>
            </a:pPr>
            <a:r>
              <a:rPr lang="en-US" sz="2000" dirty="0"/>
              <a:t>       Systematic Reviews. 2009, Issue 2. Art. No.: CD003372.</a:t>
            </a:r>
          </a:p>
          <a:p>
            <a:pPr marL="0" indent="0">
              <a:buNone/>
            </a:pPr>
            <a:r>
              <a:rPr lang="en-US" sz="2000" dirty="0"/>
              <a:t>89. Xu L, et al. A meta-analysis of combination therapy versus single agent therapy in anthracycline- and </a:t>
            </a:r>
            <a:r>
              <a:rPr lang="en-US" sz="2000" dirty="0" err="1"/>
              <a:t>taxane</a:t>
            </a:r>
            <a:r>
              <a:rPr lang="en-US" sz="2000" dirty="0"/>
              <a:t>-</a:t>
            </a:r>
          </a:p>
          <a:p>
            <a:pPr marL="0" indent="0">
              <a:buNone/>
            </a:pPr>
            <a:r>
              <a:rPr lang="en-US" sz="2000" dirty="0"/>
              <a:t>       pretreated metastatic breast cancer: results from nine randomized Phase III trials. </a:t>
            </a:r>
            <a:r>
              <a:rPr lang="en-US" sz="2000" dirty="0" err="1"/>
              <a:t>Onco</a:t>
            </a:r>
            <a:r>
              <a:rPr lang="en-US" sz="2000" dirty="0"/>
              <a:t> Targets </a:t>
            </a:r>
            <a:r>
              <a:rPr lang="en-US" sz="2000" dirty="0" err="1"/>
              <a:t>Ther</a:t>
            </a:r>
            <a:r>
              <a:rPr lang="en-US" sz="2000" dirty="0"/>
              <a:t>. 2016;9:4061-74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5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Chemotherapy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5194905"/>
          </a:xfrm>
        </p:spPr>
        <p:txBody>
          <a:bodyPr>
            <a:normAutofit/>
          </a:bodyPr>
          <a:lstStyle/>
          <a:p>
            <a:r>
              <a:rPr lang="en-US" sz="3200" dirty="0"/>
              <a:t>In the absence of medical contraindications or patient concerns, anthracycline or </a:t>
            </a:r>
            <a:r>
              <a:rPr lang="en-US" sz="3200" dirty="0" err="1"/>
              <a:t>taxane</a:t>
            </a:r>
            <a:r>
              <a:rPr lang="en-US" sz="3200" dirty="0"/>
              <a:t>-based regimen are usually considered as first-line chemotherapy for HER2-negative MBC.</a:t>
            </a:r>
            <a:r>
              <a:rPr lang="en-US" sz="3200" baseline="30000" dirty="0"/>
              <a:t>63</a:t>
            </a:r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r>
              <a:rPr lang="en-US" sz="1400" dirty="0"/>
              <a:t>63. Cardoso F, et al. 4th ESO-ESMO International Consensus Guidelines for Advanced Breast Cancer (ABC 4)†. Ann Oncol. </a:t>
            </a:r>
          </a:p>
          <a:p>
            <a:pPr marL="0" indent="0">
              <a:buNone/>
            </a:pPr>
            <a:r>
              <a:rPr lang="en-US" sz="1400" dirty="0"/>
              <a:t>       2018;29(8):1634-57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682350-19AC-45D6-B355-210312DAD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368" y="3610086"/>
            <a:ext cx="9759832" cy="186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1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59093</TotalTime>
  <Words>2436</Words>
  <Application>Microsoft Office PowerPoint</Application>
  <PresentationFormat>Widescreen</PresentationFormat>
  <Paragraphs>235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Cambria</vt:lpstr>
      <vt:lpstr>Pristina</vt:lpstr>
      <vt:lpstr>Wingdings</vt:lpstr>
      <vt:lpstr>Cloud skipper design template</vt:lpstr>
      <vt:lpstr>TRAINING OF CORE TRAINERS  CLINICAL PRACTICE GUIDELINES  MANAGEMENT OF  BREAST CANCER  (THIRD EDITION)</vt:lpstr>
      <vt:lpstr>Learning objectives</vt:lpstr>
      <vt:lpstr>Introduction</vt:lpstr>
      <vt:lpstr>How to choose the treatment?</vt:lpstr>
      <vt:lpstr>Systemic treatment options</vt:lpstr>
      <vt:lpstr>CHEMOTHERAPY</vt:lpstr>
      <vt:lpstr>Chemotherapy</vt:lpstr>
      <vt:lpstr>Chemotherapy</vt:lpstr>
      <vt:lpstr>Chemotherapy-2</vt:lpstr>
      <vt:lpstr>ENDOCRINE THEPAPY</vt:lpstr>
      <vt:lpstr>Endocrine therapy</vt:lpstr>
      <vt:lpstr>Endocrine therapy-2</vt:lpstr>
      <vt:lpstr>Endocrine therapy - monotherapy</vt:lpstr>
      <vt:lpstr>Endocrine therapy - combination</vt:lpstr>
      <vt:lpstr>Endocrine therapy - combination-2</vt:lpstr>
      <vt:lpstr>Endocrine therapy - combination-3</vt:lpstr>
      <vt:lpstr>PowerPoint Presentation</vt:lpstr>
      <vt:lpstr>ANTI-HER2 THERAPY</vt:lpstr>
      <vt:lpstr>Anti-HER2</vt:lpstr>
      <vt:lpstr>Anti-HER2 - Dual blockade </vt:lpstr>
      <vt:lpstr>Anti-HER2 (cont.)</vt:lpstr>
      <vt:lpstr>PowerPoint Presentation</vt:lpstr>
      <vt:lpstr>SUPPORTIVE THERAPY</vt:lpstr>
      <vt:lpstr>Supportive therapy</vt:lpstr>
      <vt:lpstr>Supportive therapy-2</vt:lpstr>
      <vt:lpstr>PowerPoint Presentation</vt:lpstr>
      <vt:lpstr>Take home message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293</cp:revision>
  <dcterms:created xsi:type="dcterms:W3CDTF">2020-08-13T07:33:34Z</dcterms:created>
  <dcterms:modified xsi:type="dcterms:W3CDTF">2022-03-11T03:45:26Z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